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redoka One" panose="02000000000000000000" pitchFamily="2" charset="0"/>
      <p:regular r:id="rId21"/>
    </p:embeddedFont>
    <p:embeddedFont>
      <p:font typeface="Overpas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13" Type="http://schemas.openxmlformats.org/officeDocument/2006/relationships/image" Target="../media/image40.gif"/><Relationship Id="rId3" Type="http://schemas.openxmlformats.org/officeDocument/2006/relationships/image" Target="../media/image30.gif"/><Relationship Id="rId7" Type="http://schemas.openxmlformats.org/officeDocument/2006/relationships/image" Target="../media/image35.gif"/><Relationship Id="rId12" Type="http://schemas.openxmlformats.org/officeDocument/2006/relationships/image" Target="../media/image39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gif"/><Relationship Id="rId11" Type="http://schemas.openxmlformats.org/officeDocument/2006/relationships/image" Target="../media/image38.gif"/><Relationship Id="rId5" Type="http://schemas.openxmlformats.org/officeDocument/2006/relationships/image" Target="../media/image2.gif"/><Relationship Id="rId10" Type="http://schemas.openxmlformats.org/officeDocument/2006/relationships/image" Target="../media/image37.gif"/><Relationship Id="rId4" Type="http://schemas.openxmlformats.org/officeDocument/2006/relationships/image" Target="../media/image33.gif"/><Relationship Id="rId9" Type="http://schemas.openxmlformats.org/officeDocument/2006/relationships/image" Target="../media/image36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9.svg"/><Relationship Id="rId7" Type="http://schemas.openxmlformats.org/officeDocument/2006/relationships/image" Target="../media/image44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800" y="2247900"/>
            <a:ext cx="16230600" cy="5487552"/>
            <a:chOff x="-13109" y="-155504"/>
            <a:chExt cx="21640800" cy="7316733"/>
          </a:xfrm>
        </p:grpSpPr>
        <p:sp>
          <p:nvSpPr>
            <p:cNvPr id="3" name="TextBox 3"/>
            <p:cNvSpPr txBox="1"/>
            <p:nvPr/>
          </p:nvSpPr>
          <p:spPr>
            <a:xfrm>
              <a:off x="-13109" y="860496"/>
              <a:ext cx="21640800" cy="32829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8000" i="1" dirty="0">
                  <a:solidFill>
                    <a:srgbClr val="FFFAEF"/>
                  </a:solidFill>
                  <a:latin typeface="Fredoka One"/>
                </a:rPr>
                <a:t>Face Recognition </a:t>
              </a:r>
              <a:r>
                <a:rPr lang="en-US" sz="8000" dirty="0" err="1">
                  <a:solidFill>
                    <a:srgbClr val="FFFAEF"/>
                  </a:solidFill>
                  <a:latin typeface="Fredoka One"/>
                </a:rPr>
                <a:t>dengan</a:t>
              </a:r>
              <a:r>
                <a:rPr lang="en-US" sz="8000" dirty="0">
                  <a:solidFill>
                    <a:srgbClr val="FFFAEF"/>
                  </a:solidFill>
                  <a:latin typeface="Fredoka One"/>
                </a:rPr>
                <a:t> </a:t>
              </a:r>
              <a:r>
                <a:rPr lang="en-US" sz="8000" dirty="0" err="1">
                  <a:solidFill>
                    <a:srgbClr val="FFFAEF"/>
                  </a:solidFill>
                  <a:latin typeface="Fredoka One"/>
                </a:rPr>
                <a:t>menggunakan</a:t>
              </a:r>
              <a:r>
                <a:rPr lang="en-US" sz="8000" dirty="0">
                  <a:solidFill>
                    <a:srgbClr val="FFFAEF"/>
                  </a:solidFill>
                  <a:latin typeface="Fredoka One"/>
                </a:rPr>
                <a:t> SVD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314894"/>
              <a:ext cx="20740121" cy="2846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3400" dirty="0">
                  <a:solidFill>
                    <a:srgbClr val="FFFAEF"/>
                  </a:solidFill>
                  <a:latin typeface="Overpass"/>
                </a:rPr>
                <a:t>Oleh:</a:t>
              </a:r>
            </a:p>
            <a:p>
              <a:pPr algn="ctr">
                <a:lnSpc>
                  <a:spcPts val="5740"/>
                </a:lnSpc>
              </a:pPr>
              <a:r>
                <a:rPr lang="en-US" sz="3400" dirty="0">
                  <a:solidFill>
                    <a:srgbClr val="FFFAEF"/>
                  </a:solidFill>
                  <a:latin typeface="Overpass"/>
                </a:rPr>
                <a:t>Muhammad Reza </a:t>
              </a:r>
              <a:r>
                <a:rPr lang="en-US" sz="3400" dirty="0" err="1">
                  <a:solidFill>
                    <a:srgbClr val="FFFAEF"/>
                  </a:solidFill>
                  <a:latin typeface="Overpass"/>
                </a:rPr>
                <a:t>Ardhana</a:t>
              </a:r>
              <a:r>
                <a:rPr lang="en-US" sz="3400" dirty="0">
                  <a:solidFill>
                    <a:srgbClr val="FFFAEF"/>
                  </a:solidFill>
                  <a:latin typeface="Overpass"/>
                </a:rPr>
                <a:t> (G5501222016)</a:t>
              </a:r>
            </a:p>
            <a:p>
              <a:pPr algn="ctr">
                <a:lnSpc>
                  <a:spcPts val="5740"/>
                </a:lnSpc>
              </a:pPr>
              <a:r>
                <a:rPr lang="en-US" sz="3400" dirty="0" err="1">
                  <a:solidFill>
                    <a:srgbClr val="FFFAEF"/>
                  </a:solidFill>
                  <a:latin typeface="Overpass"/>
                </a:rPr>
                <a:t>Trianty</a:t>
              </a:r>
              <a:r>
                <a:rPr lang="en-US" sz="3400" dirty="0">
                  <a:solidFill>
                    <a:srgbClr val="FFFAEF"/>
                  </a:solidFill>
                  <a:latin typeface="Overpass"/>
                </a:rPr>
                <a:t> Putri Blante (G5501211008)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55504"/>
              <a:ext cx="20740121" cy="723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dirty="0">
                  <a:solidFill>
                    <a:srgbClr val="FFFAEF"/>
                  </a:solidFill>
                  <a:latin typeface="Overpass"/>
                </a:rPr>
                <a:t>MAT612-METODE KOMPUTASI MATEMATIKA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64771" t="21970"/>
          <a:stretch>
            <a:fillRect/>
          </a:stretch>
        </p:blipFill>
        <p:spPr>
          <a:xfrm rot="5400000">
            <a:off x="2310738" y="4172522"/>
            <a:ext cx="3803740" cy="8425216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1028700"/>
            <a:ext cx="367402" cy="346352"/>
            <a:chOff x="0" y="0"/>
            <a:chExt cx="489869" cy="461803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205275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0" y="410931"/>
              <a:ext cx="489869" cy="0"/>
            </a:xfrm>
            <a:prstGeom prst="line">
              <a:avLst/>
            </a:prstGeom>
            <a:ln w="50800" cap="rnd">
              <a:solidFill>
                <a:srgbClr val="FFFAE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6356600" y="9076225"/>
            <a:ext cx="902700" cy="182075"/>
            <a:chOff x="0" y="0"/>
            <a:chExt cx="2128209" cy="429260"/>
          </a:xfrm>
        </p:grpSpPr>
        <p:sp>
          <p:nvSpPr>
            <p:cNvPr id="12" name="Freeform 12"/>
            <p:cNvSpPr/>
            <p:nvPr/>
          </p:nvSpPr>
          <p:spPr>
            <a:xfrm>
              <a:off x="0" y="-5080"/>
              <a:ext cx="2128209" cy="434340"/>
            </a:xfrm>
            <a:custGeom>
              <a:avLst/>
              <a:gdLst/>
              <a:ahLst/>
              <a:cxnLst/>
              <a:rect l="l" t="t" r="r" b="b"/>
              <a:pathLst>
                <a:path w="2128209" h="434340">
                  <a:moveTo>
                    <a:pt x="2110429" y="187960"/>
                  </a:moveTo>
                  <a:lnTo>
                    <a:pt x="1848809" y="11430"/>
                  </a:lnTo>
                  <a:cubicBezTo>
                    <a:pt x="1831029" y="0"/>
                    <a:pt x="1808169" y="3810"/>
                    <a:pt x="1795469" y="21590"/>
                  </a:cubicBezTo>
                  <a:cubicBezTo>
                    <a:pt x="1784039" y="39370"/>
                    <a:pt x="1787849" y="62230"/>
                    <a:pt x="1805629" y="74930"/>
                  </a:cubicBezTo>
                  <a:lnTo>
                    <a:pt x="196437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379" y="257810"/>
                  </a:lnTo>
                  <a:lnTo>
                    <a:pt x="1805629" y="364490"/>
                  </a:lnTo>
                  <a:cubicBezTo>
                    <a:pt x="1787849" y="375920"/>
                    <a:pt x="1784039" y="400050"/>
                    <a:pt x="1795469" y="417830"/>
                  </a:cubicBezTo>
                  <a:cubicBezTo>
                    <a:pt x="1803089" y="429260"/>
                    <a:pt x="1814519" y="434340"/>
                    <a:pt x="1827219" y="434340"/>
                  </a:cubicBezTo>
                  <a:cubicBezTo>
                    <a:pt x="1834839" y="434340"/>
                    <a:pt x="1842459" y="431800"/>
                    <a:pt x="1848809" y="427990"/>
                  </a:cubicBezTo>
                  <a:lnTo>
                    <a:pt x="2111699" y="251460"/>
                  </a:lnTo>
                  <a:cubicBezTo>
                    <a:pt x="2121859" y="243840"/>
                    <a:pt x="2128209" y="232410"/>
                    <a:pt x="2128209" y="219710"/>
                  </a:cubicBezTo>
                  <a:cubicBezTo>
                    <a:pt x="2128209" y="207010"/>
                    <a:pt x="2121859" y="195580"/>
                    <a:pt x="2110429" y="187960"/>
                  </a:cubicBezTo>
                  <a:close/>
                </a:path>
              </a:pathLst>
            </a:custGeom>
            <a:solidFill>
              <a:srgbClr val="FFFAEF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094170">
            <a:off x="14148180" y="-2590072"/>
            <a:ext cx="7036829" cy="7237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090262">
            <a:off x="-2969613" y="5184636"/>
            <a:ext cx="8774007" cy="7633386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196190" y="1028700"/>
            <a:ext cx="11557973" cy="5304097"/>
            <a:chOff x="-161290" y="232410"/>
            <a:chExt cx="12611100" cy="5787390"/>
          </a:xfrm>
        </p:grpSpPr>
        <p:sp>
          <p:nvSpPr>
            <p:cNvPr id="4" name="Freeform 4"/>
            <p:cNvSpPr/>
            <p:nvPr/>
          </p:nvSpPr>
          <p:spPr>
            <a:xfrm>
              <a:off x="-161290" y="232410"/>
              <a:ext cx="12611101" cy="5787390"/>
            </a:xfrm>
            <a:custGeom>
              <a:avLst/>
              <a:gdLst/>
              <a:ahLst/>
              <a:cxnLst/>
              <a:rect l="l" t="t" r="r" b="b"/>
              <a:pathLst>
                <a:path w="12611101" h="5787390">
                  <a:moveTo>
                    <a:pt x="12551410" y="2688590"/>
                  </a:moveTo>
                  <a:cubicBezTo>
                    <a:pt x="12498070" y="2100580"/>
                    <a:pt x="12113260" y="1581150"/>
                    <a:pt x="11629390" y="1242060"/>
                  </a:cubicBezTo>
                  <a:cubicBezTo>
                    <a:pt x="11145520" y="902970"/>
                    <a:pt x="10571480" y="721360"/>
                    <a:pt x="9999980" y="575310"/>
                  </a:cubicBezTo>
                  <a:cubicBezTo>
                    <a:pt x="8357870" y="157480"/>
                    <a:pt x="6649720" y="0"/>
                    <a:pt x="4958080" y="110490"/>
                  </a:cubicBezTo>
                  <a:cubicBezTo>
                    <a:pt x="3895090" y="123190"/>
                    <a:pt x="3690620" y="267970"/>
                    <a:pt x="2651760" y="491490"/>
                  </a:cubicBezTo>
                  <a:cubicBezTo>
                    <a:pt x="2020570" y="626110"/>
                    <a:pt x="1366520" y="817880"/>
                    <a:pt x="916940" y="1280160"/>
                  </a:cubicBezTo>
                  <a:cubicBezTo>
                    <a:pt x="0" y="2223770"/>
                    <a:pt x="400050" y="3919220"/>
                    <a:pt x="1418590" y="4751070"/>
                  </a:cubicBezTo>
                  <a:cubicBezTo>
                    <a:pt x="2437130" y="5582920"/>
                    <a:pt x="3836670" y="5750560"/>
                    <a:pt x="5152390" y="5767070"/>
                  </a:cubicBezTo>
                  <a:cubicBezTo>
                    <a:pt x="6744970" y="5787390"/>
                    <a:pt x="8346440" y="5632450"/>
                    <a:pt x="9888220" y="5229860"/>
                  </a:cubicBezTo>
                  <a:cubicBezTo>
                    <a:pt x="10535920" y="5060950"/>
                    <a:pt x="11187430" y="4839970"/>
                    <a:pt x="11710670" y="4423410"/>
                  </a:cubicBezTo>
                  <a:cubicBezTo>
                    <a:pt x="12232640" y="4005580"/>
                    <a:pt x="12611101" y="3355340"/>
                    <a:pt x="12551410" y="2688590"/>
                  </a:cubicBezTo>
                  <a:close/>
                </a:path>
              </a:pathLst>
            </a:custGeom>
            <a:blipFill>
              <a:blip r:embed="rId4"/>
              <a:stretch>
                <a:fillRect l="1327" t="-14131" r="-1327" b="-596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3458058" y="6594767"/>
            <a:ext cx="11034237" cy="2663533"/>
            <a:chOff x="0" y="0"/>
            <a:chExt cx="14712316" cy="3551377"/>
          </a:xfrm>
        </p:grpSpPr>
        <p:sp>
          <p:nvSpPr>
            <p:cNvPr id="6" name="TextBox 6"/>
            <p:cNvSpPr txBox="1"/>
            <p:nvPr/>
          </p:nvSpPr>
          <p:spPr>
            <a:xfrm>
              <a:off x="799353" y="0"/>
              <a:ext cx="13563805" cy="1463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Fredoka One"/>
                </a:rPr>
                <a:t>Video Terkait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835395"/>
              <a:ext cx="14712316" cy="1450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5"/>
                </a:lnSpc>
              </a:pPr>
              <a:r>
                <a:rPr lang="en-US" sz="2150">
                  <a:solidFill>
                    <a:srgbClr val="000000"/>
                  </a:solidFill>
                  <a:latin typeface="Overpass"/>
                </a:rPr>
                <a:t>Dengan Presentasi Canva, Anda dapat berkolaborasi secara real-time dan merasa seperti sedang berada di ruangan yang sama dengan rekan satu tim atau rekan presenter. Berbagi tugas dan bekerja secara bersamaan untuk membuat presentasi yang hebat.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15086" y="864818"/>
            <a:ext cx="7339367" cy="29341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201884" y="6886423"/>
            <a:ext cx="7452569" cy="29794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201884" y="3678016"/>
            <a:ext cx="7331412" cy="29309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2320369">
            <a:off x="11716879" y="2860634"/>
            <a:ext cx="10343361" cy="912474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40285" y="3798965"/>
            <a:ext cx="7074427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/>
              </a:rPr>
              <a:t>Sintesis Kelompok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093713" y="1202311"/>
            <a:ext cx="5921812" cy="1943031"/>
            <a:chOff x="0" y="0"/>
            <a:chExt cx="7895750" cy="2590708"/>
          </a:xfrm>
        </p:grpSpPr>
        <p:sp>
          <p:nvSpPr>
            <p:cNvPr id="8" name="TextBox 8"/>
            <p:cNvSpPr txBox="1"/>
            <p:nvPr/>
          </p:nvSpPr>
          <p:spPr>
            <a:xfrm>
              <a:off x="0" y="1053161"/>
              <a:ext cx="7895750" cy="1556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000000"/>
                  </a:solidFill>
                  <a:latin typeface="Overpass"/>
                </a:rPr>
                <a:t>Pikat audiens dengan presentasi Canva Anda. Desain, rencanakan, dan presentasikan di satu tempat.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9704"/>
              <a:ext cx="7895750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/>
                </a:rPr>
                <a:t>Sintesis Pertama Kami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03213" y="4309329"/>
            <a:ext cx="6102812" cy="1943031"/>
            <a:chOff x="0" y="0"/>
            <a:chExt cx="8137083" cy="259070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053161"/>
              <a:ext cx="8137083" cy="1556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000000"/>
                  </a:solidFill>
                  <a:latin typeface="Overpass"/>
                </a:rPr>
                <a:t>Pikat audiens dengan presentasi Canva Anda. Desain, rencanakan, dan presentasikan di satu tempat.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9704"/>
              <a:ext cx="8137083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/>
                </a:rPr>
                <a:t>Sintesis Kedua Kami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066244" y="7315269"/>
            <a:ext cx="5976750" cy="1943031"/>
            <a:chOff x="0" y="0"/>
            <a:chExt cx="7969000" cy="2590708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053161"/>
              <a:ext cx="7969000" cy="1556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000000"/>
                  </a:solidFill>
                  <a:latin typeface="Overpass"/>
                </a:rPr>
                <a:t>Pikat audiens dengan presentasi Canva Anda. Desain, rencanakan, dan presentasikan di satu tempat.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9704"/>
              <a:ext cx="7969000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/>
                </a:rPr>
                <a:t>Sintesis Ketiga Kami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408585">
            <a:off x="4499355" y="-533795"/>
            <a:ext cx="9289290" cy="103698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421807" y="4060287"/>
            <a:ext cx="9444385" cy="2166426"/>
            <a:chOff x="0" y="0"/>
            <a:chExt cx="12592514" cy="2888569"/>
          </a:xfrm>
        </p:grpSpPr>
        <p:sp>
          <p:nvSpPr>
            <p:cNvPr id="4" name="TextBox 4"/>
            <p:cNvSpPr txBox="1"/>
            <p:nvPr/>
          </p:nvSpPr>
          <p:spPr>
            <a:xfrm>
              <a:off x="0" y="-4233"/>
              <a:ext cx="12592514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Fredoka One"/>
                </a:rPr>
                <a:t>Terima kasih!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57777"/>
              <a:ext cx="12592514" cy="835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Overpass"/>
                </a:rPr>
                <a:t>Ada pertanyaan untuk kami?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62989" t="67035"/>
          <a:stretch>
            <a:fillRect/>
          </a:stretch>
        </p:blipFill>
        <p:spPr>
          <a:xfrm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426636"/>
            <a:ext cx="7074427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/>
              </a:rPr>
              <a:t>Referensi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601284" y="1700370"/>
            <a:ext cx="7519469" cy="813647"/>
            <a:chOff x="0" y="0"/>
            <a:chExt cx="10025959" cy="1084862"/>
          </a:xfrm>
        </p:grpSpPr>
        <p:sp>
          <p:nvSpPr>
            <p:cNvPr id="4" name="TextBox 4"/>
            <p:cNvSpPr txBox="1"/>
            <p:nvPr/>
          </p:nvSpPr>
          <p:spPr>
            <a:xfrm>
              <a:off x="1211311" y="169686"/>
              <a:ext cx="8814647" cy="659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72"/>
                </a:lnSpc>
              </a:pPr>
              <a:r>
                <a:rPr lang="en-US" sz="2825">
                  <a:solidFill>
                    <a:srgbClr val="000000"/>
                  </a:solidFill>
                  <a:latin typeface="Overpass"/>
                </a:rPr>
                <a:t>Ilmu Alam Edisi 1 oleh D. B. Sanusi (Buku)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9704"/>
              <a:ext cx="998212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/>
                </a:rPr>
                <a:t>01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01284" y="3218523"/>
            <a:ext cx="7519469" cy="813647"/>
            <a:chOff x="0" y="0"/>
            <a:chExt cx="10025959" cy="1084862"/>
          </a:xfrm>
        </p:grpSpPr>
        <p:sp>
          <p:nvSpPr>
            <p:cNvPr id="7" name="TextBox 7"/>
            <p:cNvSpPr txBox="1"/>
            <p:nvPr/>
          </p:nvSpPr>
          <p:spPr>
            <a:xfrm>
              <a:off x="1211311" y="192546"/>
              <a:ext cx="8814647" cy="614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Siklus Kehidupan oleh Sari Pratama (Artikel)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9704"/>
              <a:ext cx="998212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/>
                </a:rPr>
                <a:t>02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01284" y="4736677"/>
            <a:ext cx="7519469" cy="813647"/>
            <a:chOff x="0" y="0"/>
            <a:chExt cx="10025959" cy="1084862"/>
          </a:xfrm>
        </p:grpSpPr>
        <p:sp>
          <p:nvSpPr>
            <p:cNvPr id="10" name="TextBox 10"/>
            <p:cNvSpPr txBox="1"/>
            <p:nvPr/>
          </p:nvSpPr>
          <p:spPr>
            <a:xfrm>
              <a:off x="1211311" y="110631"/>
              <a:ext cx="8814647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2"/>
                </a:lnSpc>
              </a:pPr>
              <a:r>
                <a:rPr lang="en-US" sz="3125">
                  <a:solidFill>
                    <a:srgbClr val="000000"/>
                  </a:solidFill>
                  <a:latin typeface="Overpass"/>
                </a:rPr>
                <a:t>Leluhur Kita oleh El Santoso (Artikel)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9704"/>
              <a:ext cx="998212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/>
                </a:rPr>
                <a:t>03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01284" y="6254830"/>
            <a:ext cx="7519469" cy="813647"/>
            <a:chOff x="0" y="0"/>
            <a:chExt cx="10025959" cy="1084862"/>
          </a:xfrm>
        </p:grpSpPr>
        <p:sp>
          <p:nvSpPr>
            <p:cNvPr id="13" name="TextBox 13"/>
            <p:cNvSpPr txBox="1"/>
            <p:nvPr/>
          </p:nvSpPr>
          <p:spPr>
            <a:xfrm>
              <a:off x="1211311" y="-93627"/>
              <a:ext cx="8814647" cy="1186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Dunia Kita oleh Rumah Produksi Burhan dan Harun (Video)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9704"/>
              <a:ext cx="998212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/>
                </a:rPr>
                <a:t>04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01284" y="7772983"/>
            <a:ext cx="7519469" cy="813647"/>
            <a:chOff x="0" y="0"/>
            <a:chExt cx="10025959" cy="1084862"/>
          </a:xfrm>
        </p:grpSpPr>
        <p:sp>
          <p:nvSpPr>
            <p:cNvPr id="16" name="TextBox 16"/>
            <p:cNvSpPr txBox="1"/>
            <p:nvPr/>
          </p:nvSpPr>
          <p:spPr>
            <a:xfrm>
              <a:off x="1211311" y="-93627"/>
              <a:ext cx="8814647" cy="1186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Evolusi oleh Kurniawan dan Basri Grup (Makalah Penelitian)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9704"/>
              <a:ext cx="998212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/>
                </a:rPr>
                <a:t>05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21944" y="0"/>
            <a:ext cx="11958233" cy="209873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5400000" flipH="1" flipV="1">
            <a:off x="1041561" y="4941242"/>
            <a:ext cx="4331879" cy="64150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67548" y="1232809"/>
            <a:ext cx="12290952" cy="2072317"/>
            <a:chOff x="0" y="0"/>
            <a:chExt cx="16387936" cy="276308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6387936" cy="1463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Fredoka One"/>
                </a:rPr>
                <a:t>Halaman Resource Siswa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74478" y="1592501"/>
              <a:ext cx="14438980" cy="1186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Gunakan ikon dan ilustrasi ini di dalam Presentasi Canva Anda. Selamat mendesain!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14066" y="7211830"/>
            <a:ext cx="1623614" cy="18124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66809" y="7318599"/>
            <a:ext cx="1812471" cy="15989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19552" y="7396975"/>
            <a:ext cx="1812471" cy="144218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22559" y="7211830"/>
            <a:ext cx="1762207" cy="181247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925209" y="5161365"/>
            <a:ext cx="1812471" cy="177674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417897" y="5377367"/>
            <a:ext cx="1812471" cy="134473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648212" y="5377367"/>
            <a:ext cx="1742883" cy="181247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910585" y="5212632"/>
            <a:ext cx="1812471" cy="167420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497427" y="5143500"/>
            <a:ext cx="1718317" cy="181247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4648212" y="7215032"/>
            <a:ext cx="1812471" cy="180926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106520" y="7215032"/>
            <a:ext cx="1309152" cy="181247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827316" y="5223080"/>
            <a:ext cx="1812471" cy="171502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67548" y="1232809"/>
            <a:ext cx="12290952" cy="2072317"/>
            <a:chOff x="0" y="0"/>
            <a:chExt cx="16387936" cy="276308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6387936" cy="1463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Fredoka One"/>
                </a:rPr>
                <a:t>Halaman Resource Siswa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74478" y="1602026"/>
              <a:ext cx="14438980" cy="1113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85"/>
                </a:lnSpc>
              </a:pPr>
              <a:r>
                <a:rPr lang="en-US" sz="2450">
                  <a:solidFill>
                    <a:srgbClr val="000000"/>
                  </a:solidFill>
                  <a:latin typeface="Overpass"/>
                </a:rPr>
                <a:t>Temukan keajaiban dan keseruan dalam melakukan presentasi dengan Presentasi Canva. Tekan tombol berikut saat berada dalam mode Presentasi!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47132" y="3947216"/>
            <a:ext cx="3811132" cy="1523622"/>
            <a:chOff x="0" y="0"/>
            <a:chExt cx="5081509" cy="2031496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081509" cy="2031496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833870" y="480824"/>
              <a:ext cx="3413769" cy="1155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3425">
                  <a:solidFill>
                    <a:srgbClr val="000000"/>
                  </a:solidFill>
                  <a:latin typeface="Fredoka One"/>
                </a:rPr>
                <a:t>B untuk buram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47132" y="5700797"/>
            <a:ext cx="3811132" cy="1523622"/>
            <a:chOff x="0" y="0"/>
            <a:chExt cx="5081509" cy="2031496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081509" cy="2031496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833870" y="430024"/>
              <a:ext cx="3413769" cy="1155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3425">
                  <a:solidFill>
                    <a:srgbClr val="FFFAEF"/>
                  </a:solidFill>
                  <a:latin typeface="Fredoka One"/>
                </a:rPr>
                <a:t>O untuk gelembung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250141" y="5700797"/>
            <a:ext cx="3811132" cy="1523622"/>
            <a:chOff x="0" y="0"/>
            <a:chExt cx="5081509" cy="2031496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081509" cy="2031496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848682" y="480824"/>
              <a:ext cx="3413769" cy="1155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3425">
                  <a:solidFill>
                    <a:srgbClr val="000000"/>
                  </a:solidFill>
                  <a:latin typeface="Fredoka One"/>
                </a:rPr>
                <a:t>Q untuk senyap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753273" y="7766096"/>
            <a:ext cx="10364307" cy="1331195"/>
            <a:chOff x="0" y="0"/>
            <a:chExt cx="13819075" cy="1774927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819075" cy="1774927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565033" y="625166"/>
              <a:ext cx="11276427" cy="610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3425">
                  <a:solidFill>
                    <a:srgbClr val="FFFAEF"/>
                  </a:solidFill>
                  <a:latin typeface="Fredoka One"/>
                </a:rPr>
                <a:t>Nomor 0-9 untuk pengatur waktu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630933" y="5700797"/>
            <a:ext cx="3811132" cy="1523622"/>
            <a:chOff x="0" y="0"/>
            <a:chExt cx="5081509" cy="2031496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081509" cy="2031496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848682" y="480824"/>
              <a:ext cx="3413769" cy="1155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3425">
                  <a:solidFill>
                    <a:srgbClr val="000000"/>
                  </a:solidFill>
                  <a:latin typeface="Fredoka One"/>
                </a:rPr>
                <a:t>X untuk tutup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250141" y="3947216"/>
            <a:ext cx="3811132" cy="1523622"/>
            <a:chOff x="0" y="0"/>
            <a:chExt cx="5081509" cy="2031496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081509" cy="2031496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833870" y="480824"/>
              <a:ext cx="3413769" cy="1155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3425">
                  <a:solidFill>
                    <a:srgbClr val="000000"/>
                  </a:solidFill>
                  <a:latin typeface="Fredoka One"/>
                </a:rPr>
                <a:t>C untuk konfeti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1630933" y="3947216"/>
            <a:ext cx="3811132" cy="1523622"/>
            <a:chOff x="0" y="0"/>
            <a:chExt cx="5081509" cy="2031496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5081509" cy="2031496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366266" y="480824"/>
              <a:ext cx="4348977" cy="1155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3425">
                  <a:solidFill>
                    <a:srgbClr val="FFFAEF"/>
                  </a:solidFill>
                  <a:latin typeface="Fredoka One"/>
                </a:rPr>
                <a:t>D untuk suara drum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38925" y="3968970"/>
            <a:ext cx="11810151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Fredoka One"/>
              </a:rPr>
              <a:t>Halo, </a:t>
            </a:r>
            <a:r>
              <a:rPr lang="en-US" sz="9000" dirty="0" err="1">
                <a:solidFill>
                  <a:srgbClr val="000000"/>
                </a:solidFill>
                <a:latin typeface="Fredoka One"/>
              </a:rPr>
              <a:t>teman-teman</a:t>
            </a:r>
            <a:r>
              <a:rPr lang="en-US" sz="9000" dirty="0">
                <a:solidFill>
                  <a:srgbClr val="000000"/>
                </a:solidFill>
                <a:latin typeface="Fredoka One"/>
              </a:rPr>
              <a:t>! Kami </a:t>
            </a:r>
            <a:r>
              <a:rPr lang="en-US" sz="9000" dirty="0" err="1">
                <a:solidFill>
                  <a:srgbClr val="000000"/>
                </a:solidFill>
                <a:latin typeface="Fredoka One"/>
              </a:rPr>
              <a:t>Kelompok</a:t>
            </a:r>
            <a:r>
              <a:rPr lang="en-US" sz="9000" dirty="0">
                <a:solidFill>
                  <a:srgbClr val="000000"/>
                </a:solidFill>
                <a:latin typeface="Fredoka One"/>
              </a:rPr>
              <a:t> 1!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55377" y="6809666"/>
            <a:ext cx="6229999" cy="695466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6925457" cy="47006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927178">
            <a:off x="2119528" y="-963026"/>
            <a:ext cx="12725595" cy="142058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873312">
            <a:off x="7975567" y="3035514"/>
            <a:ext cx="11748976" cy="11578082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8493486" y="2933700"/>
            <a:ext cx="6289314" cy="1004326"/>
            <a:chOff x="0" y="-28575"/>
            <a:chExt cx="4072422" cy="133910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4072422" cy="73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200" dirty="0">
                  <a:solidFill>
                    <a:srgbClr val="000000"/>
                  </a:solidFill>
                  <a:latin typeface="Fredoka One"/>
                </a:rPr>
                <a:t>Muhammad Reza </a:t>
              </a:r>
              <a:r>
                <a:rPr lang="en-US" sz="3200" dirty="0" err="1">
                  <a:solidFill>
                    <a:srgbClr val="000000"/>
                  </a:solidFill>
                  <a:latin typeface="Fredoka One"/>
                </a:rPr>
                <a:t>Ardhana</a:t>
              </a:r>
              <a:endParaRPr lang="en-US" sz="3200" dirty="0">
                <a:solidFill>
                  <a:srgbClr val="000000"/>
                </a:solidFill>
                <a:latin typeface="Fredoka One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69181"/>
              <a:ext cx="4072422" cy="54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Overpass"/>
                </a:rPr>
                <a:t>Ketua</a:t>
              </a:r>
              <a:r>
                <a:rPr lang="en-US" sz="24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verpass"/>
                </a:rPr>
                <a:t>Kelompok</a:t>
              </a:r>
              <a:endParaRPr lang="en-US" sz="2400" dirty="0">
                <a:solidFill>
                  <a:srgbClr val="000000"/>
                </a:solidFill>
                <a:latin typeface="Overpass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806976" y="902547"/>
            <a:ext cx="10674048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0"/>
              </a:lnSpc>
            </a:pPr>
            <a:r>
              <a:rPr lang="en-US" sz="8625">
                <a:solidFill>
                  <a:srgbClr val="000000"/>
                </a:solidFill>
                <a:latin typeface="Fredoka One"/>
              </a:rPr>
              <a:t>Inilah Anggota Kami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CED7CB3-54D2-767B-E4F6-495C6D9B5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102442"/>
            <a:ext cx="5410200" cy="64077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9" name="Group 15">
            <a:extLst>
              <a:ext uri="{FF2B5EF4-FFF2-40B4-BE49-F238E27FC236}">
                <a16:creationId xmlns:a16="http://schemas.microsoft.com/office/drawing/2014/main" id="{EDEBD02E-E4B1-BC4F-8747-FDFC3A2FD9C4}"/>
              </a:ext>
            </a:extLst>
          </p:cNvPr>
          <p:cNvGrpSpPr/>
          <p:nvPr/>
        </p:nvGrpSpPr>
        <p:grpSpPr>
          <a:xfrm>
            <a:off x="8482325" y="6776934"/>
            <a:ext cx="6289314" cy="1004326"/>
            <a:chOff x="0" y="-28575"/>
            <a:chExt cx="4072422" cy="1339101"/>
          </a:xfrm>
        </p:grpSpPr>
        <p:sp>
          <p:nvSpPr>
            <p:cNvPr id="30" name="TextBox 16">
              <a:extLst>
                <a:ext uri="{FF2B5EF4-FFF2-40B4-BE49-F238E27FC236}">
                  <a16:creationId xmlns:a16="http://schemas.microsoft.com/office/drawing/2014/main" id="{0AF0562A-0F31-A4A0-C107-CEC3538481E2}"/>
                </a:ext>
              </a:extLst>
            </p:cNvPr>
            <p:cNvSpPr txBox="1"/>
            <p:nvPr/>
          </p:nvSpPr>
          <p:spPr>
            <a:xfrm>
              <a:off x="0" y="-28575"/>
              <a:ext cx="4072422" cy="73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200" dirty="0" err="1">
                  <a:solidFill>
                    <a:srgbClr val="000000"/>
                  </a:solidFill>
                  <a:latin typeface="Fredoka One"/>
                </a:rPr>
                <a:t>Trianty</a:t>
              </a:r>
              <a:r>
                <a:rPr lang="en-US" sz="3200" dirty="0">
                  <a:solidFill>
                    <a:srgbClr val="000000"/>
                  </a:solidFill>
                  <a:latin typeface="Fredoka One"/>
                </a:rPr>
                <a:t> Putri Blante</a:t>
              </a:r>
            </a:p>
          </p:txBody>
        </p:sp>
        <p:sp>
          <p:nvSpPr>
            <p:cNvPr id="31" name="TextBox 17">
              <a:extLst>
                <a:ext uri="{FF2B5EF4-FFF2-40B4-BE49-F238E27FC236}">
                  <a16:creationId xmlns:a16="http://schemas.microsoft.com/office/drawing/2014/main" id="{7E8CE4D8-1043-16B1-B250-98C4C589F67B}"/>
                </a:ext>
              </a:extLst>
            </p:cNvPr>
            <p:cNvSpPr txBox="1"/>
            <p:nvPr/>
          </p:nvSpPr>
          <p:spPr>
            <a:xfrm>
              <a:off x="0" y="769181"/>
              <a:ext cx="4072422" cy="54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Overpass"/>
                </a:rPr>
                <a:t>Anggota</a:t>
              </a:r>
              <a:r>
                <a:rPr lang="en-US" sz="24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verpass"/>
                </a:rPr>
                <a:t>Kelompok</a:t>
              </a:r>
              <a:endParaRPr lang="en-US" sz="2400" dirty="0">
                <a:solidFill>
                  <a:srgbClr val="000000"/>
                </a:solidFill>
                <a:latin typeface="Overpas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0172854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 err="1">
                <a:solidFill>
                  <a:srgbClr val="000000"/>
                </a:solidFill>
                <a:latin typeface="Fredoka One"/>
              </a:rPr>
              <a:t>Deskripsi</a:t>
            </a:r>
            <a:r>
              <a:rPr lang="en-US" sz="9000" dirty="0">
                <a:solidFill>
                  <a:srgbClr val="000000"/>
                </a:solidFill>
                <a:latin typeface="Fredoka One"/>
              </a:rPr>
              <a:t>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37396">
            <a:off x="7972009" y="5738077"/>
            <a:ext cx="8964268" cy="850658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76060">
            <a:off x="12219516" y="-1981356"/>
            <a:ext cx="8338090" cy="7254138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703640" y="2735890"/>
            <a:ext cx="6387302" cy="6147834"/>
            <a:chOff x="30480" y="591820"/>
            <a:chExt cx="12736830" cy="12259310"/>
          </a:xfrm>
        </p:grpSpPr>
        <p:sp>
          <p:nvSpPr>
            <p:cNvPr id="9" name="Freeform 9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5"/>
              <a:stretch>
                <a:fillRect l="-38372" t="-5134" r="243" b="5134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3211735"/>
            <a:ext cx="8293143" cy="57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endParaRPr lang="en-US" sz="3600" dirty="0">
              <a:solidFill>
                <a:srgbClr val="000000"/>
              </a:solidFill>
              <a:latin typeface="Fredoka On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13738" y="2805461"/>
            <a:ext cx="8293143" cy="593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87"/>
              </a:lnSpc>
              <a:buFont typeface="Wingdings" panose="05000000000000000000" pitchFamily="2" charset="2"/>
              <a:buChar char="ü"/>
            </a:pPr>
            <a:r>
              <a:rPr lang="en-US" sz="2375" dirty="0" err="1">
                <a:solidFill>
                  <a:srgbClr val="000000"/>
                </a:solidFill>
                <a:latin typeface="Overpass"/>
              </a:rPr>
              <a:t>Teknologi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keamaan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yang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umum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digunakan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sekarang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adalah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i="1" dirty="0">
                <a:solidFill>
                  <a:srgbClr val="000000"/>
                </a:solidFill>
                <a:latin typeface="Overpass"/>
              </a:rPr>
              <a:t>face recognition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.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Untuk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membangun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teknologi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i="1" dirty="0">
                <a:solidFill>
                  <a:srgbClr val="000000"/>
                </a:solidFill>
                <a:latin typeface="Overpass"/>
              </a:rPr>
              <a:t>face recognition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perlu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dipahami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tentang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pengenalan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gambar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,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gambar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dapat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diimplementasikan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dalam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bentuk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matriks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.</a:t>
            </a:r>
          </a:p>
          <a:p>
            <a:pPr marL="342900" indent="-342900">
              <a:lnSpc>
                <a:spcPts val="3087"/>
              </a:lnSpc>
              <a:buFont typeface="Wingdings" panose="05000000000000000000" pitchFamily="2" charset="2"/>
              <a:buChar char="ü"/>
            </a:pPr>
            <a:endParaRPr lang="en-US" sz="2375" dirty="0">
              <a:solidFill>
                <a:srgbClr val="000000"/>
              </a:solidFill>
              <a:latin typeface="Overpass"/>
            </a:endParaRPr>
          </a:p>
          <a:p>
            <a:pPr marL="342900" indent="-342900">
              <a:lnSpc>
                <a:spcPts val="3087"/>
              </a:lnSpc>
              <a:buFont typeface="Wingdings" panose="05000000000000000000" pitchFamily="2" charset="2"/>
              <a:buChar char="ü"/>
            </a:pPr>
            <a:r>
              <a:rPr lang="en-US" sz="2375" dirty="0">
                <a:solidFill>
                  <a:srgbClr val="000000"/>
                </a:solidFill>
                <a:latin typeface="Overpass"/>
              </a:rPr>
              <a:t>Salah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satu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metode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yang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umum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digunakan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untuk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pengolahan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matriks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adalah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SVD. Pada </a:t>
            </a:r>
            <a:r>
              <a:rPr lang="en-US" sz="2375" i="1" dirty="0">
                <a:solidFill>
                  <a:srgbClr val="000000"/>
                </a:solidFill>
                <a:latin typeface="Overpass"/>
              </a:rPr>
              <a:t>project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ini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akan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dibangun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algoritme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i="1" dirty="0">
                <a:solidFill>
                  <a:srgbClr val="000000"/>
                </a:solidFill>
                <a:latin typeface="Overpass"/>
              </a:rPr>
              <a:t>face recognition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dengan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menggunakan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metode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SVD.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Kemudian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, </a:t>
            </a:r>
            <a:r>
              <a:rPr lang="en-US" sz="2375" i="1" dirty="0">
                <a:solidFill>
                  <a:srgbClr val="000000"/>
                </a:solidFill>
                <a:latin typeface="Overpass"/>
              </a:rPr>
              <a:t>software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yang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akan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digunakan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adalah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MATLAB.</a:t>
            </a:r>
          </a:p>
          <a:p>
            <a:pPr marL="342900" indent="-342900">
              <a:lnSpc>
                <a:spcPts val="3087"/>
              </a:lnSpc>
              <a:buFont typeface="Wingdings" panose="05000000000000000000" pitchFamily="2" charset="2"/>
              <a:buChar char="ü"/>
            </a:pPr>
            <a:endParaRPr lang="en-US" sz="2375" dirty="0">
              <a:solidFill>
                <a:srgbClr val="000000"/>
              </a:solidFill>
              <a:latin typeface="Overpass"/>
            </a:endParaRPr>
          </a:p>
          <a:p>
            <a:pPr marL="342900" indent="-342900">
              <a:lnSpc>
                <a:spcPts val="3087"/>
              </a:lnSpc>
              <a:buFont typeface="Wingdings" panose="05000000000000000000" pitchFamily="2" charset="2"/>
              <a:buChar char="ü"/>
            </a:pPr>
            <a:r>
              <a:rPr lang="en-US" sz="2375" dirty="0">
                <a:solidFill>
                  <a:srgbClr val="000000"/>
                </a:solidFill>
                <a:latin typeface="Overpass"/>
              </a:rPr>
              <a:t>Data yang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digunakan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berupa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matriks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foto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wajah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yang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nantinya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akan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digunakan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sebagai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foto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acuan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,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serta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berbagai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matriks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lainnya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yang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akan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digunakan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</a:t>
            </a:r>
            <a:r>
              <a:rPr lang="en-US" sz="2375" dirty="0" err="1">
                <a:solidFill>
                  <a:srgbClr val="000000"/>
                </a:solidFill>
                <a:latin typeface="Overpass"/>
              </a:rPr>
              <a:t>sebagai</a:t>
            </a:r>
            <a:r>
              <a:rPr lang="en-US" sz="2375" dirty="0">
                <a:solidFill>
                  <a:srgbClr val="000000"/>
                </a:solidFill>
                <a:latin typeface="Overpass"/>
              </a:rPr>
              <a:t> data uji.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38891" y="2326310"/>
            <a:ext cx="6387302" cy="6147834"/>
            <a:chOff x="30480" y="591820"/>
            <a:chExt cx="12736830" cy="12259310"/>
          </a:xfrm>
        </p:grpSpPr>
        <p:sp>
          <p:nvSpPr>
            <p:cNvPr id="3" name="Freeform 3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2"/>
              <a:stretch>
                <a:fillRect l="-19546" t="-5134" r="-19059" b="5134"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62989" t="67035"/>
          <a:stretch>
            <a:fillRect/>
          </a:stretch>
        </p:blipFill>
        <p:spPr>
          <a:xfrm>
            <a:off x="14955704" y="7197948"/>
            <a:ext cx="3468258" cy="30890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r="64034" b="46739"/>
          <a:stretch>
            <a:fillRect/>
          </a:stretch>
        </p:blipFill>
        <p:spPr>
          <a:xfrm rot="-5400000" flipH="1">
            <a:off x="1041561" y="-1041561"/>
            <a:ext cx="4331879" cy="641500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305800" y="2630238"/>
            <a:ext cx="81283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i="1" dirty="0">
                <a:solidFill>
                  <a:srgbClr val="000000"/>
                </a:solidFill>
                <a:latin typeface="Fredoka One"/>
              </a:rPr>
              <a:t>Singular Value Decomposition </a:t>
            </a:r>
            <a:r>
              <a:rPr lang="en-US" sz="9000" dirty="0">
                <a:solidFill>
                  <a:srgbClr val="000000"/>
                </a:solidFill>
                <a:latin typeface="Fredoka One"/>
              </a:rPr>
              <a:t>(SVD)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64034" b="46739"/>
          <a:stretch>
            <a:fillRect/>
          </a:stretch>
        </p:blipFill>
        <p:spPr>
          <a:xfrm rot="-5400000" flipH="1">
            <a:off x="-4815703" y="-1693918"/>
            <a:ext cx="4331879" cy="64150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64771" t="21970"/>
          <a:stretch>
            <a:fillRect/>
          </a:stretch>
        </p:blipFill>
        <p:spPr>
          <a:xfrm rot="5400000">
            <a:off x="3124630" y="2018870"/>
            <a:ext cx="5143500" cy="113927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16799">
            <a:off x="9736550" y="-2506878"/>
            <a:ext cx="11406363" cy="992353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468198" y="1225319"/>
            <a:ext cx="5362043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 dirty="0" err="1">
                <a:solidFill>
                  <a:srgbClr val="FFFAEF"/>
                </a:solidFill>
                <a:latin typeface="Fredoka One"/>
              </a:rPr>
              <a:t>Apa</a:t>
            </a:r>
            <a:r>
              <a:rPr lang="en-US" sz="9000" dirty="0">
                <a:solidFill>
                  <a:srgbClr val="FFFAEF"/>
                </a:solidFill>
                <a:latin typeface="Fredoka One"/>
              </a:rPr>
              <a:t> </a:t>
            </a:r>
            <a:r>
              <a:rPr lang="en-US" sz="9000" dirty="0" err="1">
                <a:solidFill>
                  <a:srgbClr val="FFFAEF"/>
                </a:solidFill>
                <a:latin typeface="Fredoka One"/>
              </a:rPr>
              <a:t>itu</a:t>
            </a:r>
            <a:r>
              <a:rPr lang="en-US" sz="9000" dirty="0">
                <a:solidFill>
                  <a:srgbClr val="FFFAEF"/>
                </a:solidFill>
                <a:latin typeface="Fredoka One"/>
              </a:rPr>
              <a:t> SVD?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12306" y="2055000"/>
            <a:ext cx="9477614" cy="2285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90"/>
              </a:lnSpc>
            </a:pPr>
            <a:r>
              <a:rPr lang="en-US" sz="2400" i="1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Singular Value Decomposition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seuatu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teknik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mendekomposisi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matriks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berukuran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biasanya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diaplikasikan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matriks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ukuran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sangat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besar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mempermudah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pengolahan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data SVD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dibagi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tiga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matriks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unit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U, V, dan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matriks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diagonal S yang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berisi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faktor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skala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disebut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singular.</a:t>
            </a:r>
            <a:endParaRPr lang="en-US" sz="2400" dirty="0">
              <a:solidFill>
                <a:schemeClr val="bg1"/>
              </a:solidFill>
              <a:latin typeface="Overpass" panose="020B060402020202020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906058" y="5005928"/>
            <a:ext cx="9477614" cy="2515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Hasil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SVD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2400" i="1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singular value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yang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disimpan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matriks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diagonal D, 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urutan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koresponding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2400" i="1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singular vector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>
                <a:solidFill>
                  <a:schemeClr val="bg1"/>
                </a:solidFill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ilai </a:t>
            </a:r>
            <a:r>
              <a:rPr lang="en-US" sz="2400" i="1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singular value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menyimpan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sangat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penting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tentang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data,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2400" dirty="0">
                <a:solidFill>
                  <a:schemeClr val="bg1"/>
                </a:solidFill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data yang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berkontribusi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paling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besar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variasi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keseluruhan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yang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disimpan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pada </a:t>
            </a:r>
            <a:r>
              <a:rPr lang="en-US" sz="2400" i="1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singular value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yang </a:t>
            </a:r>
            <a:r>
              <a:rPr lang="en-US" sz="2400" dirty="0" err="1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US" sz="2400" dirty="0">
                <a:solidFill>
                  <a:schemeClr val="bg1"/>
                </a:solidFill>
                <a:effectLst/>
                <a:latin typeface="Overpass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8778" y="1729032"/>
            <a:ext cx="832486" cy="86207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971042" y="4683389"/>
            <a:ext cx="658195" cy="6450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781681">
            <a:off x="3731731" y="4683918"/>
            <a:ext cx="9133702" cy="861751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90633" y="4762500"/>
            <a:ext cx="64361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i="1" dirty="0">
                <a:solidFill>
                  <a:srgbClr val="000000"/>
                </a:solidFill>
                <a:latin typeface="Fredoka One"/>
              </a:rPr>
              <a:t>Design Project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872380" y="1555751"/>
            <a:ext cx="9524987" cy="2330988"/>
            <a:chOff x="0" y="0"/>
            <a:chExt cx="12699982" cy="310798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2699982" cy="3107984"/>
              <a:chOff x="0" y="0"/>
              <a:chExt cx="4512977" cy="110443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512977" cy="1104432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1104432">
                    <a:moveTo>
                      <a:pt x="4388517" y="1104432"/>
                    </a:moveTo>
                    <a:lnTo>
                      <a:pt x="124460" y="1104432"/>
                    </a:lnTo>
                    <a:cubicBezTo>
                      <a:pt x="55880" y="1104432"/>
                      <a:pt x="0" y="1048552"/>
                      <a:pt x="0" y="97997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979972"/>
                    </a:lnTo>
                    <a:cubicBezTo>
                      <a:pt x="4512977" y="1048552"/>
                      <a:pt x="4457097" y="1104432"/>
                      <a:pt x="4388517" y="1104432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821229" y="268923"/>
              <a:ext cx="10820400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Fredoka One"/>
                </a:rPr>
                <a:t>Ekstraksi</a:t>
              </a:r>
              <a:r>
                <a:rPr lang="en-US" sz="3600" dirty="0">
                  <a:solidFill>
                    <a:srgbClr val="000000"/>
                  </a:solidFill>
                  <a:latin typeface="Fredoka One"/>
                </a:rPr>
                <a:t> Data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21229" y="1126065"/>
              <a:ext cx="11339063" cy="15857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85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Foto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yang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akan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dijadikan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sebagai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acuan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akan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diubah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menjadi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matriks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data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kemudian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,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didekomposisi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menggunakan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SVD. Hasil SVD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akan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disimpan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dalam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basis data. Data uji juga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akan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diubah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dalam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bentuk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matriks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72380" y="4262651"/>
            <a:ext cx="9524987" cy="2056225"/>
            <a:chOff x="0" y="0"/>
            <a:chExt cx="12699982" cy="274163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2699982" cy="2741633"/>
              <a:chOff x="0" y="0"/>
              <a:chExt cx="4512977" cy="97424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512977" cy="974248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974248">
                    <a:moveTo>
                      <a:pt x="4388517" y="974248"/>
                    </a:moveTo>
                    <a:lnTo>
                      <a:pt x="124460" y="974248"/>
                    </a:lnTo>
                    <a:cubicBezTo>
                      <a:pt x="55880" y="974248"/>
                      <a:pt x="0" y="918367"/>
                      <a:pt x="0" y="8497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49788"/>
                    </a:lnTo>
                    <a:cubicBezTo>
                      <a:pt x="4512977" y="918368"/>
                      <a:pt x="4457097" y="974248"/>
                      <a:pt x="4388517" y="974248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821229" y="263454"/>
              <a:ext cx="10820400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Fredoka One"/>
                </a:rPr>
                <a:t>Penyusunan</a:t>
              </a:r>
              <a:r>
                <a:rPr lang="en-US" sz="3600" dirty="0">
                  <a:solidFill>
                    <a:srgbClr val="000000"/>
                  </a:solidFill>
                  <a:latin typeface="Fredoka One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Fredoka One"/>
                </a:rPr>
                <a:t>Algoritme</a:t>
              </a:r>
              <a:endParaRPr lang="en-US" sz="3600" dirty="0">
                <a:solidFill>
                  <a:srgbClr val="000000"/>
                </a:solidFill>
                <a:latin typeface="Fredoka One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21229" y="971265"/>
              <a:ext cx="11057523" cy="1637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85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Disusun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algoritme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untuk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memeriksa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data uji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terhadap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foto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acuan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,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apakah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sesuai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atau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tidak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sz="2000" i="1" dirty="0">
                  <a:solidFill>
                    <a:srgbClr val="000000"/>
                  </a:solidFill>
                  <a:latin typeface="Overpass"/>
                </a:rPr>
                <a:t>Output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dari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algoritme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ini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adalah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sesuai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/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tidak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872380" y="6694787"/>
            <a:ext cx="9524987" cy="2056225"/>
            <a:chOff x="0" y="0"/>
            <a:chExt cx="12699982" cy="274163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2699982" cy="2741633"/>
              <a:chOff x="0" y="0"/>
              <a:chExt cx="4512977" cy="97424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512977" cy="974248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974248">
                    <a:moveTo>
                      <a:pt x="4388517" y="974248"/>
                    </a:moveTo>
                    <a:lnTo>
                      <a:pt x="124460" y="974248"/>
                    </a:lnTo>
                    <a:cubicBezTo>
                      <a:pt x="55880" y="974248"/>
                      <a:pt x="0" y="918367"/>
                      <a:pt x="0" y="8497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49788"/>
                    </a:lnTo>
                    <a:cubicBezTo>
                      <a:pt x="4512977" y="918368"/>
                      <a:pt x="4457097" y="974248"/>
                      <a:pt x="4388517" y="974248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821229" y="268923"/>
              <a:ext cx="10820400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Fredoka One"/>
                </a:rPr>
                <a:t>Pengujian</a:t>
              </a:r>
              <a:r>
                <a:rPr lang="en-US" sz="3600" dirty="0">
                  <a:solidFill>
                    <a:srgbClr val="000000"/>
                  </a:solidFill>
                  <a:latin typeface="Fredoka One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Fredoka One"/>
                </a:rPr>
                <a:t>Algoritme</a:t>
              </a:r>
              <a:endParaRPr lang="en-US" sz="3600" dirty="0">
                <a:solidFill>
                  <a:srgbClr val="000000"/>
                </a:solidFill>
                <a:latin typeface="Fredoka One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21229" y="1291567"/>
              <a:ext cx="11057523" cy="103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85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Menguji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algoritme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dengan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data uji yang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sudah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diberi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label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sesuai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atau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tidak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dan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menghitung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nilai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akurasi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dari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Overpass"/>
                </a:rPr>
                <a:t>algoritme</a:t>
              </a:r>
              <a:r>
                <a:rPr lang="en-US" sz="2000" dirty="0">
                  <a:solidFill>
                    <a:srgbClr val="000000"/>
                  </a:solidFill>
                  <a:latin typeface="Overpass"/>
                </a:rPr>
                <a:t>.</a:t>
              </a: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820624">
            <a:off x="-147850" y="-1833905"/>
            <a:ext cx="4514573" cy="53055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12461">
            <a:off x="6757143" y="499975"/>
            <a:ext cx="9508910" cy="984104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 r="64034" b="46739"/>
          <a:stretch>
            <a:fillRect/>
          </a:stretch>
        </p:blipFill>
        <p:spPr>
          <a:xfrm rot="-5400000" flipH="1">
            <a:off x="1041561" y="-1041561"/>
            <a:ext cx="4331879" cy="641500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60833" y="4375309"/>
            <a:ext cx="5087567" cy="249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00" dirty="0">
                <a:solidFill>
                  <a:srgbClr val="FFFAEF"/>
                </a:solidFill>
                <a:latin typeface="Fredoka One"/>
              </a:rPr>
              <a:t>Data yang </a:t>
            </a:r>
            <a:r>
              <a:rPr lang="en-US" sz="5400" dirty="0" err="1">
                <a:solidFill>
                  <a:srgbClr val="FFFAEF"/>
                </a:solidFill>
                <a:latin typeface="Fredoka One"/>
              </a:rPr>
              <a:t>digunakan</a:t>
            </a:r>
            <a:r>
              <a:rPr lang="en-US" sz="5400" dirty="0">
                <a:solidFill>
                  <a:srgbClr val="FFFAEF"/>
                </a:solidFill>
                <a:latin typeface="Fredoka One"/>
              </a:rPr>
              <a:t> </a:t>
            </a:r>
            <a:r>
              <a:rPr lang="en-US" sz="5400" dirty="0" err="1">
                <a:solidFill>
                  <a:srgbClr val="FFFAEF"/>
                </a:solidFill>
                <a:latin typeface="Fredoka One"/>
              </a:rPr>
              <a:t>sebagai</a:t>
            </a:r>
            <a:r>
              <a:rPr lang="en-US" sz="5400" dirty="0">
                <a:solidFill>
                  <a:srgbClr val="FFFAEF"/>
                </a:solidFill>
                <a:latin typeface="Fredoka One"/>
              </a:rPr>
              <a:t> </a:t>
            </a:r>
            <a:r>
              <a:rPr lang="en-US" sz="5400" dirty="0" err="1">
                <a:solidFill>
                  <a:srgbClr val="FFFAEF"/>
                </a:solidFill>
                <a:latin typeface="Fredoka One"/>
              </a:rPr>
              <a:t>acuan</a:t>
            </a:r>
            <a:endParaRPr lang="en-US" sz="5400" dirty="0">
              <a:solidFill>
                <a:srgbClr val="FFFAEF"/>
              </a:solidFill>
              <a:latin typeface="Fredoka One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70CCB03-68F2-0D62-66B5-842BD41C8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485900"/>
            <a:ext cx="6415001" cy="6415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 rot="-10800000">
            <a:off x="0" y="-32502"/>
            <a:ext cx="3468258" cy="308905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66577" y="1907944"/>
            <a:ext cx="1275484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Fredoka One"/>
              </a:rPr>
              <a:t>Konsep Utama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30927" y="5594026"/>
            <a:ext cx="4629628" cy="2097971"/>
            <a:chOff x="0" y="0"/>
            <a:chExt cx="6172837" cy="2797294"/>
          </a:xfrm>
        </p:grpSpPr>
        <p:sp>
          <p:nvSpPr>
            <p:cNvPr id="6" name="TextBox 6"/>
            <p:cNvSpPr txBox="1"/>
            <p:nvPr/>
          </p:nvSpPr>
          <p:spPr>
            <a:xfrm>
              <a:off x="0" y="1081313"/>
              <a:ext cx="6172837" cy="1450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5"/>
                </a:lnSpc>
              </a:pPr>
              <a:r>
                <a:rPr lang="en-US" sz="2150">
                  <a:solidFill>
                    <a:srgbClr val="000000"/>
                  </a:solidFill>
                  <a:latin typeface="Overpass"/>
                </a:rPr>
                <a:t>Rekam presentasi Canva Anda terlebih dahulu agar dapat melakukan presentasi kapan saja, di mana saja.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6172837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/>
                </a:rPr>
                <a:t>Konsep Pertama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67301" y="5594026"/>
            <a:ext cx="4757851" cy="2521304"/>
            <a:chOff x="0" y="0"/>
            <a:chExt cx="6343801" cy="3361739"/>
          </a:xfrm>
        </p:grpSpPr>
        <p:sp>
          <p:nvSpPr>
            <p:cNvPr id="9" name="TextBox 9"/>
            <p:cNvSpPr txBox="1"/>
            <p:nvPr/>
          </p:nvSpPr>
          <p:spPr>
            <a:xfrm>
              <a:off x="0" y="1062263"/>
              <a:ext cx="6343801" cy="2331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Tambahkan audio atau rekam diri Anda saat mempresentasikan, lalu bagikan video Anda ke semua orang.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6343801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/>
                </a:rPr>
                <a:t>Konsep Kedua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99222" y="5594026"/>
            <a:ext cx="4757851" cy="2097971"/>
            <a:chOff x="0" y="0"/>
            <a:chExt cx="6343801" cy="279729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071788"/>
              <a:ext cx="6343801" cy="1652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85"/>
                </a:lnSpc>
              </a:pPr>
              <a:r>
                <a:rPr lang="en-US" sz="2450">
                  <a:solidFill>
                    <a:srgbClr val="000000"/>
                  </a:solidFill>
                  <a:latin typeface="Overpass"/>
                </a:rPr>
                <a:t>Hal ini sangat berguna untuk menjangkau audiens yang lebih luas dibandingkan acara satu kali.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6343801" cy="760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Fredoka One"/>
                </a:rPr>
                <a:t>Konsep Ketiga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1028700"/>
            <a:ext cx="367402" cy="346352"/>
            <a:chOff x="0" y="0"/>
            <a:chExt cx="489869" cy="461803"/>
          </a:xfrm>
        </p:grpSpPr>
        <p:sp>
          <p:nvSpPr>
            <p:cNvPr id="15" name="AutoShape 15"/>
            <p:cNvSpPr/>
            <p:nvPr/>
          </p:nvSpPr>
          <p:spPr>
            <a:xfrm>
              <a:off x="0" y="0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0" y="205275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0" y="410931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 l="70477" t="23497"/>
          <a:stretch>
            <a:fillRect/>
          </a:stretch>
        </p:blipFill>
        <p:spPr>
          <a:xfrm rot="-5400000" flipH="1">
            <a:off x="12514025" y="4513025"/>
            <a:ext cx="3215480" cy="833247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71100" y="4449461"/>
            <a:ext cx="549281" cy="82564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609387" y="4643173"/>
            <a:ext cx="737522" cy="67599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812199" y="4405401"/>
            <a:ext cx="663603" cy="9137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628</Words>
  <Application>Microsoft Office PowerPoint</Application>
  <PresentationFormat>Custom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Wingdings</vt:lpstr>
      <vt:lpstr>Overpass</vt:lpstr>
      <vt:lpstr>Calibri</vt:lpstr>
      <vt:lpstr>Fredoka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Putri Blante</cp:lastModifiedBy>
  <cp:revision>5</cp:revision>
  <dcterms:created xsi:type="dcterms:W3CDTF">2006-08-16T00:00:00Z</dcterms:created>
  <dcterms:modified xsi:type="dcterms:W3CDTF">2022-08-31T12:56:55Z</dcterms:modified>
  <dc:identifier>DAFKOe1LmDU</dc:identifier>
</cp:coreProperties>
</file>